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rey Tam" initials="AT" lastIdx="1" clrIdx="0">
    <p:extLst>
      <p:ext uri="{19B8F6BF-5375-455C-9EA6-DF929625EA0E}">
        <p15:presenceInfo xmlns:p15="http://schemas.microsoft.com/office/powerpoint/2012/main" userId="S::atam@fusionacademy.com::22b838f1-05bf-4cbc-a7d3-417dc26926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7328" autoAdjust="0"/>
  </p:normalViewPr>
  <p:slideViewPr>
    <p:cSldViewPr>
      <p:cViewPr>
        <p:scale>
          <a:sx n="34" d="100"/>
          <a:sy n="34" d="100"/>
        </p:scale>
        <p:origin x="16"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Audrey Tam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“Biology related" content</a:t>
            </a:r>
          </a:p>
          <a:p>
            <a:pPr lvl="0"/>
            <a:r>
              <a:rPr lang="en-US" dirty="0"/>
              <a:t>- We also found that healthy eating was the third most popular, perhaps due to the global expansion of whole foods market coming up. This presents a massive opportunity for Social Buzz to ride on this global event, as all eyes will be on it as well as the consumers.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our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Audrey Tam,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1699 posts from just the Food category alone! People obviously really like food!</a:t>
            </a:r>
          </a:p>
          <a:p>
            <a:pPr lvl="0"/>
            <a:endParaRPr lang="en-US" dirty="0"/>
          </a:p>
          <a:p>
            <a:pPr lvl="0"/>
            <a:r>
              <a:rPr lang="en-US" dirty="0"/>
              <a:t>And also the most common month for users to post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almost 75000. It is very interesting to see both food and healthy eating within the top 5, it really shows what people enjoy consuming as content. But also interesting to see science and technology too. Clearly users favor “learning style" content on this platform.</a:t>
            </a:r>
          </a:p>
          <a:p>
            <a:pPr lvl="0"/>
            <a:r>
              <a:rPr lang="en-US" dirty="0"/>
              <a:t>This presents a huge opportunity for you to differentiate your platform and to run specific content or events linked to these preferences.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technology only outperforms food by 0.59% within the top 5.</a:t>
            </a:r>
          </a:p>
          <a:p>
            <a:pPr lvl="0"/>
            <a:endParaRPr lang="en-US" dirty="0"/>
          </a:p>
          <a:p>
            <a:pPr lvl="0"/>
            <a:r>
              <a:rPr lang="en-US" dirty="0"/>
              <a:t>However the difference between the most popular, animals, and the 2nd most popular, Science, is much larger at 1.08%</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6.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jpeg"/><Relationship Id="rId12"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image" Target="../media/image19.jpe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svg"/><Relationship Id="rId11" Type="http://schemas.openxmlformats.org/officeDocument/2006/relationships/image" Target="../media/image5.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notesSlide" Target="../notesSlides/notesSlide7.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9.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3" y="57042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79105" y="3682683"/>
            <a:ext cx="6298225" cy="1424172"/>
          </a:xfrm>
          <a:prstGeom prst="rect">
            <a:avLst/>
          </a:prstGeom>
        </p:spPr>
        <p:txBody>
          <a:bodyPr wrap="square" lIns="0" tIns="0" rIns="0" bIns="0" rtlCol="0" anchor="t">
            <a:spAutoFit/>
          </a:bodyPr>
          <a:lstStyle/>
          <a:p>
            <a:pPr algn="ctr">
              <a:lnSpc>
                <a:spcPts val="11059"/>
              </a:lnSpc>
            </a:pPr>
            <a:r>
              <a:rPr lang="en-US" sz="10533" b="1" spc="-105" dirty="0">
                <a:solidFill>
                  <a:srgbClr val="FFFFFF"/>
                </a:solidFill>
                <a:latin typeface="Graphik Regular" panose="020B0503030202060203" pitchFamily="34" charset="0"/>
              </a:rPr>
              <a:t>Social Buzz</a:t>
            </a:r>
          </a:p>
        </p:txBody>
      </p:sp>
      <p:pic>
        <p:nvPicPr>
          <p:cNvPr id="26" name="Audio 25">
            <a:hlinkClick r:id="" action="ppaction://media"/>
            <a:extLst>
              <a:ext uri="{FF2B5EF4-FFF2-40B4-BE49-F238E27FC236}">
                <a16:creationId xmlns:a16="http://schemas.microsoft.com/office/drawing/2014/main" id="{2395AC8D-9337-461C-9997-7DD545CD71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3651"/>
    </mc:Choice>
    <mc:Fallback>
      <p:transition advTm="13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03250BD1-4E2C-4747-9205-6336D6EE846C}"/>
              </a:ext>
            </a:extLst>
          </p:cNvPr>
          <p:cNvSpPr txBox="1"/>
          <p:nvPr/>
        </p:nvSpPr>
        <p:spPr>
          <a:xfrm>
            <a:off x="11553258" y="1104900"/>
            <a:ext cx="5105400" cy="1938992"/>
          </a:xfrm>
          <a:prstGeom prst="rect">
            <a:avLst/>
          </a:prstGeom>
          <a:noFill/>
        </p:spPr>
        <p:txBody>
          <a:bodyPr wrap="square" rtlCol="0">
            <a:spAutoFit/>
          </a:bodyPr>
          <a:lstStyle/>
          <a:p>
            <a:pPr marL="571500" indent="-571500">
              <a:buFont typeface="Arial" panose="020B0604020202020204" pitchFamily="34" charset="0"/>
              <a:buChar char="•"/>
            </a:pPr>
            <a:r>
              <a:rPr lang="en-US" sz="2000" dirty="0"/>
              <a:t>Animals and Science are top 2, suggesting interest in biology and related fields</a:t>
            </a:r>
          </a:p>
          <a:p>
            <a:pPr marL="571500" indent="-571500">
              <a:buFont typeface="Arial" panose="020B0604020202020204" pitchFamily="34" charset="0"/>
              <a:buChar char="•"/>
            </a:pPr>
            <a:r>
              <a:rPr lang="en-US" sz="2000" dirty="0"/>
              <a:t>Healthy eating is third, which presents an opportunity in connection with the Whole Foods Market global expansion</a:t>
            </a:r>
          </a:p>
          <a:p>
            <a:pPr marL="571500" indent="-571500">
              <a:buFont typeface="Arial" panose="020B0604020202020204" pitchFamily="34" charset="0"/>
              <a:buChar char="•"/>
            </a:pPr>
            <a:r>
              <a:rPr lang="en-US" sz="2000" dirty="0"/>
              <a:t>Next steps with Accenture</a:t>
            </a:r>
          </a:p>
        </p:txBody>
      </p:sp>
      <p:pic>
        <p:nvPicPr>
          <p:cNvPr id="19" name="Audio 18">
            <a:hlinkClick r:id="" action="ppaction://media"/>
            <a:extLst>
              <a:ext uri="{FF2B5EF4-FFF2-40B4-BE49-F238E27FC236}">
                <a16:creationId xmlns:a16="http://schemas.microsoft.com/office/drawing/2014/main" id="{FF3BEAD7-F2F0-4EA2-B16B-B6A3BB79D98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903"/>
    </mc:Choice>
    <mc:Fallback>
      <p:transition spd="slow" advTm="6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BA221C65-F8D4-48B3-89C8-B53FA5366E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28"/>
    </mc:Choice>
    <mc:Fallback>
      <p:transition spd="slow" advTm="1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9803809" cy="4662039"/>
            <a:chOff x="0" y="0"/>
            <a:chExt cx="11564591" cy="4158669"/>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1860502"/>
            </a:xfrm>
            <a:prstGeom prst="rect">
              <a:avLst/>
            </a:prstGeom>
          </p:spPr>
          <p:txBody>
            <a:bodyPr lIns="0" tIns="0" rIns="0" bIns="0" rtlCol="0" anchor="t">
              <a:spAutoFit/>
            </a:bodyPr>
            <a:lstStyle/>
            <a:p>
              <a:pPr>
                <a:lnSpc>
                  <a:spcPts val="2660"/>
                </a:lnSpc>
              </a:pPr>
              <a:r>
                <a:rPr lang="en-US" sz="2800" spc="-19" dirty="0">
                  <a:solidFill>
                    <a:srgbClr val="000000"/>
                  </a:solidFill>
                  <a:latin typeface="Graphik Regular" panose="020B0503030202060203" pitchFamily="34" charset="0"/>
                </a:rPr>
                <a:t>Project recap</a:t>
              </a:r>
            </a:p>
            <a:p>
              <a:pPr>
                <a:lnSpc>
                  <a:spcPts val="2660"/>
                </a:lnSpc>
              </a:pPr>
              <a:r>
                <a:rPr lang="en-US" sz="2800" spc="-19" dirty="0">
                  <a:solidFill>
                    <a:srgbClr val="000000"/>
                  </a:solidFill>
                  <a:latin typeface="Graphik Regular" panose="020B0503030202060203" pitchFamily="34" charset="0"/>
                </a:rPr>
                <a:t>Problem</a:t>
              </a:r>
            </a:p>
            <a:p>
              <a:pPr>
                <a:lnSpc>
                  <a:spcPts val="2660"/>
                </a:lnSpc>
              </a:pPr>
              <a:r>
                <a:rPr lang="en-US" sz="2800" spc="-19" dirty="0">
                  <a:solidFill>
                    <a:srgbClr val="000000"/>
                  </a:solidFill>
                  <a:latin typeface="Graphik Regular" panose="020B0503030202060203" pitchFamily="34" charset="0"/>
                </a:rPr>
                <a:t>The Analytics team</a:t>
              </a:r>
            </a:p>
            <a:p>
              <a:pPr>
                <a:lnSpc>
                  <a:spcPts val="2660"/>
                </a:lnSpc>
              </a:pPr>
              <a:r>
                <a:rPr lang="en-US" sz="2800" spc="-19" dirty="0">
                  <a:solidFill>
                    <a:srgbClr val="000000"/>
                  </a:solidFill>
                  <a:latin typeface="Graphik Regular" panose="020B0503030202060203" pitchFamily="34" charset="0"/>
                </a:rPr>
                <a:t>Process</a:t>
              </a:r>
            </a:p>
            <a:p>
              <a:pPr>
                <a:lnSpc>
                  <a:spcPts val="2660"/>
                </a:lnSpc>
              </a:pPr>
              <a:r>
                <a:rPr lang="en-US" sz="2800" spc="-19" dirty="0">
                  <a:solidFill>
                    <a:srgbClr val="000000"/>
                  </a:solidFill>
                  <a:latin typeface="Graphik Regular" panose="020B0503030202060203" pitchFamily="34" charset="0"/>
                </a:rPr>
                <a:t>Insights</a:t>
              </a:r>
            </a:p>
            <a:p>
              <a:pPr>
                <a:lnSpc>
                  <a:spcPts val="2660"/>
                </a:lnSpc>
              </a:pPr>
              <a:r>
                <a:rPr lang="en-US" sz="2800" spc="-19" dirty="0">
                  <a:solidFill>
                    <a:srgbClr val="000000"/>
                  </a:solidFill>
                  <a:latin typeface="Graphik Regular" panose="020B0503030202060203" pitchFamily="34" charset="0"/>
                </a:rPr>
                <a:t>Summary</a:t>
              </a:r>
            </a:p>
          </p:txBody>
        </p:sp>
      </p:grpSp>
      <p:grpSp>
        <p:nvGrpSpPr>
          <p:cNvPr id="5" name="Group 5"/>
          <p:cNvGrpSpPr/>
          <p:nvPr/>
        </p:nvGrpSpPr>
        <p:grpSpPr>
          <a:xfrm>
            <a:off x="14794623" y="-8500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4320749" y="4408753"/>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0178913" y="688341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Audio 22">
            <a:hlinkClick r:id="" action="ppaction://media"/>
            <a:extLst>
              <a:ext uri="{FF2B5EF4-FFF2-40B4-BE49-F238E27FC236}">
                <a16:creationId xmlns:a16="http://schemas.microsoft.com/office/drawing/2014/main" id="{976C5B57-58E9-4517-AC05-F683DF7271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897"/>
    </mc:Choice>
    <mc:Fallback>
      <p:transition spd="slow" advTm="7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52087D2-FA53-42E0-A8F1-F7D50EB0416C}"/>
              </a:ext>
            </a:extLst>
          </p:cNvPr>
          <p:cNvSpPr txBox="1"/>
          <p:nvPr/>
        </p:nvSpPr>
        <p:spPr>
          <a:xfrm>
            <a:off x="9040082" y="2313337"/>
            <a:ext cx="6705600" cy="4401205"/>
          </a:xfrm>
          <a:prstGeom prst="rect">
            <a:avLst/>
          </a:prstGeom>
          <a:noFill/>
        </p:spPr>
        <p:txBody>
          <a:bodyPr wrap="square" rtlCol="0">
            <a:spAutoFit/>
          </a:bodyPr>
          <a:lstStyle/>
          <a:p>
            <a:pPr marL="742950" indent="-742950">
              <a:buFont typeface="+mj-lt"/>
              <a:buAutoNum type="arabicPeriod"/>
            </a:pPr>
            <a:r>
              <a:rPr lang="en-US" sz="4000" dirty="0"/>
              <a:t>Audit of big data practices </a:t>
            </a:r>
          </a:p>
          <a:p>
            <a:pPr marL="742950" indent="-742950">
              <a:buFont typeface="+mj-lt"/>
              <a:buAutoNum type="arabicPeriod"/>
            </a:pPr>
            <a:r>
              <a:rPr lang="en-US" sz="4000" dirty="0"/>
              <a:t>Recommendations for a successful IPO </a:t>
            </a:r>
          </a:p>
          <a:p>
            <a:pPr marL="742950" indent="-742950">
              <a:buFont typeface="+mj-lt"/>
              <a:buAutoNum type="arabicPeriod"/>
            </a:pPr>
            <a:r>
              <a:rPr lang="en-US" sz="4000" dirty="0"/>
              <a:t>Analysis of content categories highlighting the top 5 categories with the largest aggregate popularit</a:t>
            </a:r>
            <a:r>
              <a:rPr lang="en-US" sz="3600" dirty="0"/>
              <a:t>y</a:t>
            </a:r>
          </a:p>
        </p:txBody>
      </p:sp>
      <p:pic>
        <p:nvPicPr>
          <p:cNvPr id="36" name="Audio 35">
            <a:hlinkClick r:id="" action="ppaction://media"/>
            <a:extLst>
              <a:ext uri="{FF2B5EF4-FFF2-40B4-BE49-F238E27FC236}">
                <a16:creationId xmlns:a16="http://schemas.microsoft.com/office/drawing/2014/main" id="{902D0D31-D31D-412C-B83D-6CFBA2BFD8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386"/>
    </mc:Choice>
    <mc:Fallback>
      <p:transition spd="slow" advTm="7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63890" y="6743700"/>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4885143" y="59882"/>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pic>
        <p:nvPicPr>
          <p:cNvPr id="23" name="Picture 22">
            <a:extLst>
              <a:ext uri="{FF2B5EF4-FFF2-40B4-BE49-F238E27FC236}">
                <a16:creationId xmlns:a16="http://schemas.microsoft.com/office/drawing/2014/main" id="{E40CE6B0-B07F-4E64-8B0A-34974CA05A44}"/>
              </a:ext>
            </a:extLst>
          </p:cNvPr>
          <p:cNvPicPr>
            <a:picLocks noChangeAspect="1"/>
          </p:cNvPicPr>
          <p:nvPr/>
        </p:nvPicPr>
        <p:blipFill>
          <a:blip r:embed="rId11"/>
          <a:stretch>
            <a:fillRect/>
          </a:stretch>
        </p:blipFill>
        <p:spPr>
          <a:xfrm>
            <a:off x="10096906" y="1106541"/>
            <a:ext cx="8333745" cy="6652377"/>
          </a:xfrm>
          <a:prstGeom prst="rect">
            <a:avLst/>
          </a:prstGeom>
        </p:spPr>
      </p:pic>
      <p:sp>
        <p:nvSpPr>
          <p:cNvPr id="24" name="TextBox 23">
            <a:extLst>
              <a:ext uri="{FF2B5EF4-FFF2-40B4-BE49-F238E27FC236}">
                <a16:creationId xmlns:a16="http://schemas.microsoft.com/office/drawing/2014/main" id="{F697193B-BC97-44B6-A33F-9CC0E40939EF}"/>
              </a:ext>
            </a:extLst>
          </p:cNvPr>
          <p:cNvSpPr txBox="1"/>
          <p:nvPr/>
        </p:nvSpPr>
        <p:spPr>
          <a:xfrm>
            <a:off x="12590348" y="8047858"/>
            <a:ext cx="54102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100000 posts per day</a:t>
            </a:r>
          </a:p>
          <a:p>
            <a:pPr marL="457200" indent="-457200">
              <a:buFont typeface="Arial" panose="020B0604020202020204" pitchFamily="34" charset="0"/>
              <a:buChar char="•"/>
            </a:pPr>
            <a:r>
              <a:rPr lang="en-US" sz="3200" dirty="0"/>
              <a:t>Content harvesting</a:t>
            </a:r>
          </a:p>
          <a:p>
            <a:pPr marL="457200" indent="-457200">
              <a:buFont typeface="Arial" panose="020B0604020202020204" pitchFamily="34" charset="0"/>
              <a:buChar char="•"/>
            </a:pPr>
            <a:r>
              <a:rPr lang="en-US" sz="3200" dirty="0"/>
              <a:t>Data analytics </a:t>
            </a:r>
          </a:p>
        </p:txBody>
      </p:sp>
      <p:pic>
        <p:nvPicPr>
          <p:cNvPr id="22" name="Audio 21">
            <a:hlinkClick r:id="" action="ppaction://media"/>
            <a:extLst>
              <a:ext uri="{FF2B5EF4-FFF2-40B4-BE49-F238E27FC236}">
                <a16:creationId xmlns:a16="http://schemas.microsoft.com/office/drawing/2014/main" id="{30985352-76FE-48A6-A5BD-E5AE39A209E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716"/>
    </mc:Choice>
    <mc:Fallback>
      <p:transition spd="slow" advTm="99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8" name="Group 37">
            <a:extLst>
              <a:ext uri="{FF2B5EF4-FFF2-40B4-BE49-F238E27FC236}">
                <a16:creationId xmlns:a16="http://schemas.microsoft.com/office/drawing/2014/main" id="{2C296C52-4EDA-45E3-9B68-E09ACEE721C2}"/>
              </a:ext>
            </a:extLst>
          </p:cNvPr>
          <p:cNvGrpSpPr/>
          <p:nvPr/>
        </p:nvGrpSpPr>
        <p:grpSpPr>
          <a:xfrm>
            <a:off x="11314113" y="1188573"/>
            <a:ext cx="6257058" cy="2167295"/>
            <a:chOff x="11314113" y="1188573"/>
            <a:chExt cx="6257058" cy="2167295"/>
          </a:xfrm>
        </p:grpSpPr>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8" name="Group 28"/>
            <p:cNvGrpSpPr>
              <a:grpSpLocks noChangeAspect="1"/>
            </p:cNvGrpSpPr>
            <p:nvPr/>
          </p:nvGrpSpPr>
          <p:grpSpPr>
            <a:xfrm>
              <a:off x="11314113" y="1188573"/>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37" name="Picture 36">
              <a:extLst>
                <a:ext uri="{FF2B5EF4-FFF2-40B4-BE49-F238E27FC236}">
                  <a16:creationId xmlns:a16="http://schemas.microsoft.com/office/drawing/2014/main" id="{05A4C0D5-8629-4341-854F-6ABE6BFEA398}"/>
                </a:ext>
              </a:extLst>
            </p:cNvPr>
            <p:cNvPicPr>
              <a:picLocks noChangeAspect="1"/>
            </p:cNvPicPr>
            <p:nvPr/>
          </p:nvPicPr>
          <p:blipFill>
            <a:blip r:embed="rId8"/>
            <a:stretch>
              <a:fillRect/>
            </a:stretch>
          </p:blipFill>
          <p:spPr>
            <a:xfrm>
              <a:off x="13981007" y="1454169"/>
              <a:ext cx="3590164" cy="1221145"/>
            </a:xfrm>
            <a:prstGeom prst="rect">
              <a:avLst/>
            </a:prstGeom>
          </p:spPr>
        </p:pic>
      </p:grpSp>
      <p:grpSp>
        <p:nvGrpSpPr>
          <p:cNvPr id="42" name="Group 41">
            <a:extLst>
              <a:ext uri="{FF2B5EF4-FFF2-40B4-BE49-F238E27FC236}">
                <a16:creationId xmlns:a16="http://schemas.microsoft.com/office/drawing/2014/main" id="{5F804854-3301-420A-B082-14FDEA2EF9EE}"/>
              </a:ext>
            </a:extLst>
          </p:cNvPr>
          <p:cNvGrpSpPr/>
          <p:nvPr/>
        </p:nvGrpSpPr>
        <p:grpSpPr>
          <a:xfrm>
            <a:off x="11294800" y="4221947"/>
            <a:ext cx="6244249" cy="2129589"/>
            <a:chOff x="11294800" y="4221947"/>
            <a:chExt cx="6244249" cy="2129589"/>
          </a:xfrm>
        </p:grpSpPr>
        <p:grpSp>
          <p:nvGrpSpPr>
            <p:cNvPr id="41" name="Group 40">
              <a:extLst>
                <a:ext uri="{FF2B5EF4-FFF2-40B4-BE49-F238E27FC236}">
                  <a16:creationId xmlns:a16="http://schemas.microsoft.com/office/drawing/2014/main" id="{E3C7AC14-BAA2-4E7C-9441-E5FCB2B8F48D}"/>
                </a:ext>
              </a:extLst>
            </p:cNvPr>
            <p:cNvGrpSpPr/>
            <p:nvPr/>
          </p:nvGrpSpPr>
          <p:grpSpPr>
            <a:xfrm>
              <a:off x="11294800" y="4221947"/>
              <a:ext cx="2616134" cy="2129589"/>
              <a:chOff x="11294800" y="4221947"/>
              <a:chExt cx="2616134" cy="2129589"/>
            </a:xfrm>
          </p:grpSpPr>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294800" y="4228454"/>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pic>
          <p:nvPicPr>
            <p:cNvPr id="40" name="Picture 39">
              <a:extLst>
                <a:ext uri="{FF2B5EF4-FFF2-40B4-BE49-F238E27FC236}">
                  <a16:creationId xmlns:a16="http://schemas.microsoft.com/office/drawing/2014/main" id="{3A3DD823-3C92-464C-954F-FE90566BAFB0}"/>
                </a:ext>
              </a:extLst>
            </p:cNvPr>
            <p:cNvPicPr>
              <a:picLocks noChangeAspect="1"/>
            </p:cNvPicPr>
            <p:nvPr/>
          </p:nvPicPr>
          <p:blipFill>
            <a:blip r:embed="rId10"/>
            <a:stretch>
              <a:fillRect/>
            </a:stretch>
          </p:blipFill>
          <p:spPr>
            <a:xfrm>
              <a:off x="13948884" y="4649004"/>
              <a:ext cx="3590165" cy="988989"/>
            </a:xfrm>
            <a:prstGeom prst="rect">
              <a:avLst/>
            </a:prstGeom>
          </p:spPr>
        </p:pic>
      </p:grpSp>
      <p:grpSp>
        <p:nvGrpSpPr>
          <p:cNvPr id="44" name="Group 43">
            <a:extLst>
              <a:ext uri="{FF2B5EF4-FFF2-40B4-BE49-F238E27FC236}">
                <a16:creationId xmlns:a16="http://schemas.microsoft.com/office/drawing/2014/main" id="{8A02C2D6-7514-4D02-91D1-CD7BD2ACA7D2}"/>
              </a:ext>
            </a:extLst>
          </p:cNvPr>
          <p:cNvGrpSpPr/>
          <p:nvPr/>
        </p:nvGrpSpPr>
        <p:grpSpPr>
          <a:xfrm>
            <a:off x="11409100" y="7068642"/>
            <a:ext cx="5678672" cy="2189658"/>
            <a:chOff x="11409100" y="7068642"/>
            <a:chExt cx="5678672" cy="2189658"/>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18" name="Group 18"/>
            <p:cNvGrpSpPr>
              <a:grpSpLocks noChangeAspect="1"/>
            </p:cNvGrpSpPr>
            <p:nvPr/>
          </p:nvGrpSpPr>
          <p:grpSpPr>
            <a:xfrm>
              <a:off x="11409100" y="7068642"/>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43" name="TextBox 42">
              <a:extLst>
                <a:ext uri="{FF2B5EF4-FFF2-40B4-BE49-F238E27FC236}">
                  <a16:creationId xmlns:a16="http://schemas.microsoft.com/office/drawing/2014/main" id="{45DE98F1-D291-4DE8-A142-DD54205C307A}"/>
                </a:ext>
              </a:extLst>
            </p:cNvPr>
            <p:cNvSpPr txBox="1"/>
            <p:nvPr/>
          </p:nvSpPr>
          <p:spPr>
            <a:xfrm>
              <a:off x="14594733" y="7644508"/>
              <a:ext cx="2493039" cy="1015663"/>
            </a:xfrm>
            <a:prstGeom prst="rect">
              <a:avLst/>
            </a:prstGeom>
            <a:noFill/>
          </p:spPr>
          <p:txBody>
            <a:bodyPr wrap="square" rtlCol="0">
              <a:spAutoFit/>
            </a:bodyPr>
            <a:lstStyle/>
            <a:p>
              <a:pPr algn="ctr"/>
              <a:r>
                <a:rPr lang="en-US" sz="3200" b="1" dirty="0"/>
                <a:t>Data Anal</a:t>
              </a:r>
              <a:r>
                <a:rPr lang="en-US" sz="2800" b="1" dirty="0"/>
                <a:t>yst</a:t>
              </a:r>
            </a:p>
            <a:p>
              <a:pPr algn="ctr"/>
              <a:r>
                <a:rPr lang="en-US" sz="2800" b="1" dirty="0"/>
                <a:t>Audrey Tam</a:t>
              </a:r>
            </a:p>
          </p:txBody>
        </p:sp>
      </p:grpSp>
      <p:pic>
        <p:nvPicPr>
          <p:cNvPr id="33" name="Audio 32">
            <a:hlinkClick r:id="" action="ppaction://media"/>
            <a:extLst>
              <a:ext uri="{FF2B5EF4-FFF2-40B4-BE49-F238E27FC236}">
                <a16:creationId xmlns:a16="http://schemas.microsoft.com/office/drawing/2014/main" id="{4F9F967A-E2B7-4C8D-BB04-ED367EFCA1C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92"/>
    </mc:Choice>
    <mc:Fallback>
      <p:transition spd="slow" advTm="5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638009" y="750955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3628613" y="-40507"/>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393245" y="791433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A98EB189-E213-4387-8D4A-7E6D3CF4F7A3}"/>
              </a:ext>
            </a:extLst>
          </p:cNvPr>
          <p:cNvSpPr/>
          <p:nvPr/>
        </p:nvSpPr>
        <p:spPr>
          <a:xfrm>
            <a:off x="2292300" y="1465019"/>
            <a:ext cx="7942802" cy="769441"/>
          </a:xfrm>
          <a:prstGeom prst="rect">
            <a:avLst/>
          </a:prstGeom>
          <a:noFill/>
        </p:spPr>
        <p:txBody>
          <a:bodyPr wrap="square" lIns="91440" tIns="45720" rIns="91440" bIns="45720">
            <a:spAutoFit/>
          </a:bodyPr>
          <a:lstStyle/>
          <a:p>
            <a:pPr algn="ctr"/>
            <a:r>
              <a:rPr lang="en-US" sz="4400" b="1" dirty="0">
                <a:solidFill>
                  <a:schemeClr val="bg1"/>
                </a:solidFill>
              </a:rPr>
              <a:t>Data understanding </a:t>
            </a:r>
            <a:endParaRPr lang="en-US" sz="4400" b="1" cap="none" spc="0" dirty="0">
              <a:ln w="0"/>
              <a:solidFill>
                <a:schemeClr val="bg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EE4FC9EB-73B3-4917-9C7F-8689364B7FDA}"/>
              </a:ext>
            </a:extLst>
          </p:cNvPr>
          <p:cNvSpPr/>
          <p:nvPr/>
        </p:nvSpPr>
        <p:spPr>
          <a:xfrm>
            <a:off x="3944398" y="2984043"/>
            <a:ext cx="7942802" cy="769441"/>
          </a:xfrm>
          <a:prstGeom prst="rect">
            <a:avLst/>
          </a:prstGeom>
          <a:noFill/>
        </p:spPr>
        <p:txBody>
          <a:bodyPr wrap="square" lIns="91440" tIns="45720" rIns="91440" bIns="45720">
            <a:spAutoFit/>
          </a:bodyPr>
          <a:lstStyle/>
          <a:p>
            <a:pPr algn="ctr"/>
            <a:r>
              <a:rPr lang="en-US" sz="4400" b="1" dirty="0">
                <a:solidFill>
                  <a:schemeClr val="bg1"/>
                </a:solidFill>
              </a:rPr>
              <a:t>Data extraction</a:t>
            </a:r>
            <a:endParaRPr lang="en-US" sz="4400" b="1" cap="none" spc="0" dirty="0">
              <a:ln w="0"/>
              <a:solidFill>
                <a:schemeClr val="bg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6E7A21DC-3DC3-4077-AC09-AE0D55417A28}"/>
              </a:ext>
            </a:extLst>
          </p:cNvPr>
          <p:cNvSpPr/>
          <p:nvPr/>
        </p:nvSpPr>
        <p:spPr>
          <a:xfrm>
            <a:off x="6847521" y="4598187"/>
            <a:ext cx="7942802" cy="769441"/>
          </a:xfrm>
          <a:prstGeom prst="rect">
            <a:avLst/>
          </a:prstGeom>
          <a:noFill/>
        </p:spPr>
        <p:txBody>
          <a:bodyPr wrap="squar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rPr>
              <a:t>Processing and Modeling</a:t>
            </a:r>
          </a:p>
        </p:txBody>
      </p:sp>
      <p:sp>
        <p:nvSpPr>
          <p:cNvPr id="49" name="Rectangle 48">
            <a:extLst>
              <a:ext uri="{FF2B5EF4-FFF2-40B4-BE49-F238E27FC236}">
                <a16:creationId xmlns:a16="http://schemas.microsoft.com/office/drawing/2014/main" id="{0C39DD09-C1DE-4E43-80CE-5EE7EDF3F6A6}"/>
              </a:ext>
            </a:extLst>
          </p:cNvPr>
          <p:cNvSpPr/>
          <p:nvPr/>
        </p:nvSpPr>
        <p:spPr>
          <a:xfrm>
            <a:off x="8821198" y="6212331"/>
            <a:ext cx="7942802" cy="769441"/>
          </a:xfrm>
          <a:prstGeom prst="rect">
            <a:avLst/>
          </a:prstGeom>
          <a:noFill/>
        </p:spPr>
        <p:txBody>
          <a:bodyPr wrap="squar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rPr>
              <a:t>Insights and Visualization</a:t>
            </a:r>
          </a:p>
        </p:txBody>
      </p:sp>
      <p:sp>
        <p:nvSpPr>
          <p:cNvPr id="50" name="Rectangle 49">
            <a:extLst>
              <a:ext uri="{FF2B5EF4-FFF2-40B4-BE49-F238E27FC236}">
                <a16:creationId xmlns:a16="http://schemas.microsoft.com/office/drawing/2014/main" id="{B025CD00-8354-415C-B3F6-643E64BF1756}"/>
              </a:ext>
            </a:extLst>
          </p:cNvPr>
          <p:cNvSpPr/>
          <p:nvPr/>
        </p:nvSpPr>
        <p:spPr>
          <a:xfrm>
            <a:off x="10726198" y="7909532"/>
            <a:ext cx="7942802" cy="769441"/>
          </a:xfrm>
          <a:prstGeom prst="rect">
            <a:avLst/>
          </a:prstGeom>
          <a:noFill/>
        </p:spPr>
        <p:txBody>
          <a:bodyPr wrap="squar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rPr>
              <a:t>Recommendations</a:t>
            </a:r>
          </a:p>
        </p:txBody>
      </p:sp>
      <p:pic>
        <p:nvPicPr>
          <p:cNvPr id="41" name="Audio 40">
            <a:hlinkClick r:id="" action="ppaction://media"/>
            <a:extLst>
              <a:ext uri="{FF2B5EF4-FFF2-40B4-BE49-F238E27FC236}">
                <a16:creationId xmlns:a16="http://schemas.microsoft.com/office/drawing/2014/main" id="{82336314-6614-4796-844D-9F539B759C3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434"/>
    </mc:Choice>
    <mc:Fallback>
      <p:transition spd="slow" advTm="86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70514" y="7535345"/>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8393347"/>
            <a:ext cx="17253775" cy="1434232"/>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20525" y="751158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013108" y="7535345"/>
            <a:ext cx="2972219" cy="881758"/>
          </a:xfrm>
          <a:prstGeom prst="rect">
            <a:avLst/>
          </a:prstGeom>
        </p:spPr>
      </p:pic>
      <p:pic>
        <p:nvPicPr>
          <p:cNvPr id="17" name="Picture 16">
            <a:extLst>
              <a:ext uri="{FF2B5EF4-FFF2-40B4-BE49-F238E27FC236}">
                <a16:creationId xmlns:a16="http://schemas.microsoft.com/office/drawing/2014/main" id="{864D7DC2-DFD8-4BE1-A0F2-2C7DCF0B78E0}"/>
              </a:ext>
            </a:extLst>
          </p:cNvPr>
          <p:cNvPicPr>
            <a:picLocks noChangeAspect="1"/>
          </p:cNvPicPr>
          <p:nvPr/>
        </p:nvPicPr>
        <p:blipFill>
          <a:blip r:embed="rId9"/>
          <a:stretch>
            <a:fillRect/>
          </a:stretch>
        </p:blipFill>
        <p:spPr>
          <a:xfrm>
            <a:off x="8449135" y="2334532"/>
            <a:ext cx="9277408" cy="5200813"/>
          </a:xfrm>
          <a:prstGeom prst="rect">
            <a:avLst/>
          </a:prstGeom>
        </p:spPr>
      </p:pic>
      <p:pic>
        <p:nvPicPr>
          <p:cNvPr id="19" name="Picture 18">
            <a:extLst>
              <a:ext uri="{FF2B5EF4-FFF2-40B4-BE49-F238E27FC236}">
                <a16:creationId xmlns:a16="http://schemas.microsoft.com/office/drawing/2014/main" id="{4C84A7D1-B5F3-4E22-ADD1-8BD5B35D8CCF}"/>
              </a:ext>
            </a:extLst>
          </p:cNvPr>
          <p:cNvPicPr>
            <a:picLocks noChangeAspect="1"/>
          </p:cNvPicPr>
          <p:nvPr/>
        </p:nvPicPr>
        <p:blipFill>
          <a:blip r:embed="rId10"/>
          <a:stretch>
            <a:fillRect/>
          </a:stretch>
        </p:blipFill>
        <p:spPr>
          <a:xfrm>
            <a:off x="1053994" y="1957104"/>
            <a:ext cx="7395141" cy="6459999"/>
          </a:xfrm>
          <a:prstGeom prst="rect">
            <a:avLst/>
          </a:prstGeom>
        </p:spPr>
      </p:pic>
      <p:pic>
        <p:nvPicPr>
          <p:cNvPr id="15" name="Audio 14">
            <a:hlinkClick r:id="" action="ppaction://media"/>
            <a:extLst>
              <a:ext uri="{FF2B5EF4-FFF2-40B4-BE49-F238E27FC236}">
                <a16:creationId xmlns:a16="http://schemas.microsoft.com/office/drawing/2014/main" id="{D53709FE-677E-4726-A038-CDDB5808E6C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151"/>
    </mc:Choice>
    <mc:Fallback>
      <p:transition spd="slow" advTm="59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pic>
        <p:nvPicPr>
          <p:cNvPr id="30" name="Picture 29">
            <a:extLst>
              <a:ext uri="{FF2B5EF4-FFF2-40B4-BE49-F238E27FC236}">
                <a16:creationId xmlns:a16="http://schemas.microsoft.com/office/drawing/2014/main" id="{4F56DE02-B652-4AB7-A28D-B4F713BBC6CF}"/>
              </a:ext>
            </a:extLst>
          </p:cNvPr>
          <p:cNvPicPr>
            <a:picLocks noChangeAspect="1"/>
          </p:cNvPicPr>
          <p:nvPr/>
        </p:nvPicPr>
        <p:blipFill>
          <a:blip r:embed="rId7"/>
          <a:stretch>
            <a:fillRect/>
          </a:stretch>
        </p:blipFill>
        <p:spPr>
          <a:xfrm>
            <a:off x="2824654" y="1018875"/>
            <a:ext cx="15084872" cy="8395119"/>
          </a:xfrm>
          <a:prstGeom prst="rect">
            <a:avLst/>
          </a:prstGeom>
        </p:spPr>
      </p:pic>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pic>
        <p:nvPicPr>
          <p:cNvPr id="28" name="Audio 27">
            <a:hlinkClick r:id="" action="ppaction://media"/>
            <a:extLst>
              <a:ext uri="{FF2B5EF4-FFF2-40B4-BE49-F238E27FC236}">
                <a16:creationId xmlns:a16="http://schemas.microsoft.com/office/drawing/2014/main" id="{692B465A-05E9-48A2-8BAC-4EE19B602D4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01"/>
    </mc:Choice>
    <mc:Fallback>
      <p:transition spd="slow" advTm="6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6D90AAD-3D53-4E98-B5DC-386DB4FA96DC}"/>
              </a:ext>
            </a:extLst>
          </p:cNvPr>
          <p:cNvPicPr>
            <a:picLocks noChangeAspect="1"/>
          </p:cNvPicPr>
          <p:nvPr/>
        </p:nvPicPr>
        <p:blipFill>
          <a:blip r:embed="rId5"/>
          <a:stretch>
            <a:fillRect/>
          </a:stretch>
        </p:blipFill>
        <p:spPr>
          <a:xfrm>
            <a:off x="3859972" y="857022"/>
            <a:ext cx="12014131" cy="9160774"/>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pic>
        <p:nvPicPr>
          <p:cNvPr id="29" name="Audio 28">
            <a:hlinkClick r:id="" action="ppaction://media"/>
            <a:extLst>
              <a:ext uri="{FF2B5EF4-FFF2-40B4-BE49-F238E27FC236}">
                <a16:creationId xmlns:a16="http://schemas.microsoft.com/office/drawing/2014/main" id="{C2BF5BBA-8C4D-4C90-BAF5-129C09726CC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64561"/>
    </mc:Choice>
    <mc:Fallback>
      <p:transition spd="slow" advTm="64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1388</TotalTime>
  <Words>1493</Words>
  <Application>Microsoft Office PowerPoint</Application>
  <PresentationFormat>Custom</PresentationFormat>
  <Paragraphs>128</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Clear Sans Regular Bold</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Audrey Tam</cp:lastModifiedBy>
  <cp:revision>24</cp:revision>
  <dcterms:created xsi:type="dcterms:W3CDTF">2006-08-16T00:00:00Z</dcterms:created>
  <dcterms:modified xsi:type="dcterms:W3CDTF">2022-07-20T21:26:24Z</dcterms:modified>
  <dc:identifier>DAEhDyfaYKE</dc:identifier>
</cp:coreProperties>
</file>